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D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0"/>
    <p:restoredTop sz="94694"/>
  </p:normalViewPr>
  <p:slideViewPr>
    <p:cSldViewPr snapToGrid="0" showGuides="1">
      <p:cViewPr>
        <p:scale>
          <a:sx n="112" d="100"/>
          <a:sy n="112" d="100"/>
        </p:scale>
        <p:origin x="1368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79C-395E-D009-AC10-7C91614C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87E0-070F-5978-BDDF-6FCE4550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CD57-3071-C3D0-A0BE-AB00C65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924C-8B32-8885-7AAE-D446D999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6FA-9FCD-4A87-DE70-D9954715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22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CF-FA6A-1F85-B3DD-C16A988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4CBD7-5306-B80B-E884-62FA7E1A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97-20C0-3C8A-0CD8-19680DC9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60A52-DA2D-1278-BC1D-28D86FC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7EC6-3DE3-CDC2-8E8C-BDE4995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6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6846D-739D-8C0E-CC96-47C984D9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96C22-0884-FC34-A29A-D3C866A3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8126-2082-468B-2C06-D6B528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EAE9-2EE1-ABA3-6075-41CDC5E6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A3C2-0951-B32C-A375-BAC40E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84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C99-7646-81F4-013B-99AD23C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E22-70EA-0C83-53B3-D91AA5A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DD24-6391-4160-B0F7-413DBA3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3BB5-A48E-BFF8-22A1-14CB1AC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C963-4166-B42C-8CAD-6B22FD25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614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6F8-3C07-42BD-6D9F-37F9683D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5A52-849B-3AED-12A9-D7307140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1203-2C87-6952-323E-D2D9B82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C1A6-39EC-EF57-CBBE-FC6E2285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199-F2CB-A0AF-D481-18E818DA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7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8B4B-056B-2897-15D1-F0BF12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6E7-0E8F-ADC0-5DEB-47BF3AF1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E957E-97BC-9C5E-AD56-3C0C423E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29944-A270-279A-FF72-C6BF1F80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1A9-B886-0FF7-A074-90BD1B0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82-EDD3-21F4-3F4D-67A722E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393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2-B149-160C-2BE9-2BE59708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4A05-97D7-A144-B0C8-65985E03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ECD7E-AB5C-A5E0-A3DD-8BB97CB9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591A6-7363-1CF1-9534-459EB2769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F135-A46D-93BB-188E-B5AF69717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8E4D-2F4A-E1A4-CF8C-24E6D6F1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4052B-6990-5966-5764-157E3759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01C6-B961-A246-1ACB-9A6A72B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70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62D-C6BD-2824-780F-ADC88D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74113-36E1-F0C4-A4F5-5EA7D0A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911A-3408-92EC-B744-15D1DF12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7108A-B206-AC14-9356-11086AD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721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E33C-8246-5027-BAD2-24E6F1D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DC14-BCC5-FCA2-3B25-F55DC61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EE4-D62E-FC84-4BDA-D1199A78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59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D2-4DBD-DE17-1E0F-615DF68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1FD2-DC0E-B6B8-675D-7DB427F1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A6825-137A-6575-F90B-B9B0D4D1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2EE5-4231-18A0-4B9D-89A0E282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82E4-3969-2CDA-AC4B-B9FEC506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FE4F3-AD03-E281-0256-8E67E0E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40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1FD8-BA4F-9C66-8E65-FE15648B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A0799-8DD8-EBE8-8440-CC1D0CF15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C01-188F-73A8-CE2A-FC421E91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B086-23DA-85F4-DCD4-260B1964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3B1-5C65-E318-2F44-2A9741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A805-200F-735C-F229-F1F1117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80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3CB28-C748-558C-80E3-47C92CAD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6639-E28D-799D-1A15-91A10B28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75A-F4EE-9B27-584F-19949DA81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EE92-B6EA-CD04-E4A5-53823D22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92CE-6CE1-992B-BF76-782DDC40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64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28" y="255722"/>
            <a:ext cx="9483487" cy="594530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83771"/>
            <a:ext cx="554182" cy="5977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31917"/>
            <a:ext cx="767938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31917"/>
            <a:ext cx="767938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32562"/>
            <a:ext cx="223652" cy="601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927534"/>
            <a:ext cx="420704" cy="6204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-276443" y="568326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83770"/>
            <a:ext cx="1636816" cy="5899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91737" y="2745317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153133" y="4215446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-30064" y="3473542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-32043" y="493758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429150" y="5652086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34099"/>
            <a:ext cx="1308267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303095" y="4931681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06779" y="4409837"/>
            <a:ext cx="536878" cy="5936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84585"/>
            <a:ext cx="910950" cy="6024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59828"/>
            <a:ext cx="990119" cy="588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32562"/>
            <a:ext cx="495060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88374"/>
            <a:ext cx="1057159" cy="6016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74366"/>
            <a:ext cx="0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507422"/>
            <a:ext cx="0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224346"/>
            <a:ext cx="41653" cy="609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44038"/>
            <a:ext cx="20826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83012"/>
            <a:ext cx="31240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99490"/>
            <a:ext cx="38273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121905"/>
            <a:ext cx="59100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83770"/>
            <a:ext cx="39517" cy="597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507422"/>
            <a:ext cx="242488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219662"/>
            <a:ext cx="179662" cy="603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52123"/>
            <a:ext cx="384673" cy="595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66453"/>
            <a:ext cx="45572" cy="6205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409837"/>
            <a:ext cx="3910" cy="5936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123411"/>
            <a:ext cx="57300" cy="6024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99490"/>
            <a:ext cx="65372" cy="602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73346"/>
            <a:ext cx="49706" cy="613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41948" y="5112826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7465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82942"/>
            <a:ext cx="1301846" cy="590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62172"/>
            <a:ext cx="1336963" cy="6193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31917"/>
            <a:ext cx="1301846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36422"/>
            <a:ext cx="1301846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32562"/>
            <a:ext cx="905253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1654" y="2231973"/>
            <a:ext cx="905253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219662"/>
            <a:ext cx="963290" cy="6145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219660"/>
            <a:ext cx="963290" cy="6145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98845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503122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507802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507399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80545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68975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74366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59828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59510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73367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66280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72732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59510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70977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70476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66453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79051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72905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65818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65818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400768"/>
            <a:ext cx="694934" cy="601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407855"/>
            <a:ext cx="694934" cy="601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96181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407855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413710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402000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34099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35854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128767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35854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41977"/>
            <a:ext cx="1586874" cy="59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116600"/>
            <a:ext cx="1586874" cy="59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70551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502853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224782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54919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68695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401585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69368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77195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77195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516460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516460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504236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517634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30274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218809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225274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226961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62007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64086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63572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56609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70476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69156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71422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71384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85589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98883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99673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76778" y="4399490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31822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121231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116539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21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2528" y="255722"/>
            <a:ext cx="9483486" cy="594530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273504" y="58326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41503" y="278473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271482" y="42365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224967" y="35044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252218" y="495718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271482" y="568224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-153477" y="495718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06779" y="4380577"/>
            <a:ext cx="536878" cy="5936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59114"/>
            <a:ext cx="1057159" cy="6016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41948" y="5083566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51285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37193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76778" y="4370230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6BD43D-D611-403D-5C3B-A40AB79AD2AB}"/>
              </a:ext>
            </a:extLst>
          </p:cNvPr>
          <p:cNvSpPr txBox="1"/>
          <p:nvPr/>
        </p:nvSpPr>
        <p:spPr>
          <a:xfrm>
            <a:off x="9039412" y="1903385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Blocker residue, Kanteev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6C24DF-8ABA-6A04-E78B-C34C9CB00CD1}"/>
              </a:ext>
            </a:extLst>
          </p:cNvPr>
          <p:cNvCxnSpPr>
            <a:cxnSpLocks/>
          </p:cNvCxnSpPr>
          <p:nvPr/>
        </p:nvCxnSpPr>
        <p:spPr>
          <a:xfrm flipV="1">
            <a:off x="7641705" y="1973230"/>
            <a:ext cx="1466211" cy="11253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DAECB-8D60-2079-581F-16562DC048C5}"/>
              </a:ext>
            </a:extLst>
          </p:cNvPr>
          <p:cNvSpPr txBox="1"/>
          <p:nvPr/>
        </p:nvSpPr>
        <p:spPr>
          <a:xfrm>
            <a:off x="7646643" y="344724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Gatekeeper, F259, 68%, Kampatsikas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E0C72-E239-AE1D-DA13-1F61C23D93FC}"/>
              </a:ext>
            </a:extLst>
          </p:cNvPr>
          <p:cNvCxnSpPr>
            <a:cxnSpLocks/>
          </p:cNvCxnSpPr>
          <p:nvPr/>
        </p:nvCxnSpPr>
        <p:spPr>
          <a:xfrm flipV="1">
            <a:off x="7958614" y="533123"/>
            <a:ext cx="299672" cy="21139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C9B7B5-90C2-734C-E8B4-B68FC1B80E96}"/>
              </a:ext>
            </a:extLst>
          </p:cNvPr>
          <p:cNvCxnSpPr>
            <a:cxnSpLocks/>
          </p:cNvCxnSpPr>
          <p:nvPr/>
        </p:nvCxnSpPr>
        <p:spPr>
          <a:xfrm>
            <a:off x="8343088" y="2907499"/>
            <a:ext cx="1445236" cy="42971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7D58C5-8B47-8919-7815-0ACB27405F90}"/>
              </a:ext>
            </a:extLst>
          </p:cNvPr>
          <p:cNvSpPr txBox="1"/>
          <p:nvPr/>
        </p:nvSpPr>
        <p:spPr>
          <a:xfrm>
            <a:off x="9746002" y="3259525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First activity controller (HisB</a:t>
            </a:r>
            <a:r>
              <a:rPr lang="en-DK" sz="800" baseline="-25000" dirty="0"/>
              <a:t>1</a:t>
            </a:r>
            <a:r>
              <a:rPr lang="en-DK" sz="800" dirty="0"/>
              <a:t>+1), Kampatsikas</a:t>
            </a:r>
            <a:endParaRPr lang="en-DK" sz="80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DA677-4EAB-3199-651D-B5614BBB04A6}"/>
              </a:ext>
            </a:extLst>
          </p:cNvPr>
          <p:cNvSpPr txBox="1"/>
          <p:nvPr/>
        </p:nvSpPr>
        <p:spPr>
          <a:xfrm>
            <a:off x="3063790" y="224588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Thioether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0833F3-FEC1-F908-D092-71B1BB34EF48}"/>
              </a:ext>
            </a:extLst>
          </p:cNvPr>
          <p:cNvCxnSpPr>
            <a:cxnSpLocks/>
          </p:cNvCxnSpPr>
          <p:nvPr/>
        </p:nvCxnSpPr>
        <p:spPr>
          <a:xfrm>
            <a:off x="7671731" y="5836478"/>
            <a:ext cx="1445236" cy="42971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24E122-F136-4E26-3AF2-ECA0775664B5}"/>
              </a:ext>
            </a:extLst>
          </p:cNvPr>
          <p:cNvSpPr txBox="1"/>
          <p:nvPr/>
        </p:nvSpPr>
        <p:spPr>
          <a:xfrm>
            <a:off x="9065706" y="6159590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The seventh His (HisB</a:t>
            </a:r>
            <a:r>
              <a:rPr lang="en-DK" sz="800" baseline="-25000" dirty="0"/>
              <a:t>3</a:t>
            </a:r>
            <a:r>
              <a:rPr lang="en-DK" sz="800" dirty="0"/>
              <a:t>-1), Kampatsikas</a:t>
            </a:r>
            <a:endParaRPr lang="en-DK" sz="800" baseline="-25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12662B-C1A2-9434-5891-1B94DB95BF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365315" y="440032"/>
            <a:ext cx="268098" cy="91758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170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0810" y="255722"/>
            <a:ext cx="8758446" cy="59453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273504" y="58326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41503" y="278473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271482" y="42365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224967" y="35044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252218" y="495718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271482" y="568224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-153477" y="495718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80577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502657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83566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75189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5512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76963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6BD43D-D611-403D-5C3B-A40AB79AD2AB}"/>
              </a:ext>
            </a:extLst>
          </p:cNvPr>
          <p:cNvSpPr txBox="1"/>
          <p:nvPr/>
        </p:nvSpPr>
        <p:spPr>
          <a:xfrm>
            <a:off x="9039412" y="1903385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Blocker residue, Kanteev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6C24DF-8ABA-6A04-E78B-C34C9CB00CD1}"/>
              </a:ext>
            </a:extLst>
          </p:cNvPr>
          <p:cNvCxnSpPr>
            <a:cxnSpLocks/>
          </p:cNvCxnSpPr>
          <p:nvPr/>
        </p:nvCxnSpPr>
        <p:spPr>
          <a:xfrm flipV="1">
            <a:off x="7641705" y="1973230"/>
            <a:ext cx="1466211" cy="11253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DAECB-8D60-2079-581F-16562DC048C5}"/>
              </a:ext>
            </a:extLst>
          </p:cNvPr>
          <p:cNvSpPr txBox="1"/>
          <p:nvPr/>
        </p:nvSpPr>
        <p:spPr>
          <a:xfrm>
            <a:off x="8974330" y="742158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Gatekeeper, F259, 68%, Kampatsikas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E0C72-E239-AE1D-DA13-1F61C23D93F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958614" y="744515"/>
            <a:ext cx="1015716" cy="1053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C9B7B5-90C2-734C-E8B4-B68FC1B80E96}"/>
              </a:ext>
            </a:extLst>
          </p:cNvPr>
          <p:cNvCxnSpPr>
            <a:cxnSpLocks/>
          </p:cNvCxnSpPr>
          <p:nvPr/>
        </p:nvCxnSpPr>
        <p:spPr>
          <a:xfrm>
            <a:off x="8343088" y="2907499"/>
            <a:ext cx="823400" cy="54420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7D58C5-8B47-8919-7815-0ACB27405F90}"/>
              </a:ext>
            </a:extLst>
          </p:cNvPr>
          <p:cNvSpPr txBox="1"/>
          <p:nvPr/>
        </p:nvSpPr>
        <p:spPr>
          <a:xfrm>
            <a:off x="8135744" y="3516510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First activity controller (HisB</a:t>
            </a:r>
            <a:r>
              <a:rPr lang="en-DK" sz="800" baseline="-25000" dirty="0"/>
              <a:t>1</a:t>
            </a:r>
            <a:r>
              <a:rPr lang="en-DK" sz="800" dirty="0"/>
              <a:t>+1), Kampatsikas</a:t>
            </a:r>
            <a:endParaRPr lang="en-DK" sz="80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DA677-4EAB-3199-651D-B5614BBB04A6}"/>
              </a:ext>
            </a:extLst>
          </p:cNvPr>
          <p:cNvSpPr txBox="1"/>
          <p:nvPr/>
        </p:nvSpPr>
        <p:spPr>
          <a:xfrm>
            <a:off x="3000991" y="953953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Thioether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0833F3-FEC1-F908-D092-71B1BB34EF48}"/>
              </a:ext>
            </a:extLst>
          </p:cNvPr>
          <p:cNvCxnSpPr>
            <a:cxnSpLocks/>
          </p:cNvCxnSpPr>
          <p:nvPr/>
        </p:nvCxnSpPr>
        <p:spPr>
          <a:xfrm>
            <a:off x="7671731" y="5836478"/>
            <a:ext cx="1451618" cy="22528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24E122-F136-4E26-3AF2-ECA0775664B5}"/>
              </a:ext>
            </a:extLst>
          </p:cNvPr>
          <p:cNvSpPr txBox="1"/>
          <p:nvPr/>
        </p:nvSpPr>
        <p:spPr>
          <a:xfrm>
            <a:off x="8487723" y="6081732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The seventh His (HisB</a:t>
            </a:r>
            <a:r>
              <a:rPr lang="en-DK" sz="800" baseline="-25000" dirty="0"/>
              <a:t>3</a:t>
            </a:r>
            <a:r>
              <a:rPr lang="en-DK" sz="800" dirty="0"/>
              <a:t>-1), Kampatsikas</a:t>
            </a:r>
            <a:endParaRPr lang="en-DK" sz="800" baseline="-25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12662B-C1A2-9434-5891-1B94DB95BF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302516" y="1169397"/>
            <a:ext cx="321664" cy="16312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40297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06D3DE-2776-9C8A-43EE-398536CB57B0}"/>
              </a:ext>
            </a:extLst>
          </p:cNvPr>
          <p:cNvSpPr txBox="1"/>
          <p:nvPr/>
        </p:nvSpPr>
        <p:spPr>
          <a:xfrm>
            <a:off x="-100853" y="632012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ppovv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68119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61741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72087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22329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3565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3295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212919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220352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214283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228711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216364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6800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CuA binding motif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D6AB14F-0ED4-A0B9-A375-45F8E0291555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2972224" y="275722"/>
            <a:ext cx="84425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43AA8E2-FAD3-D912-9B85-E4057A2782BE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029992" y="275722"/>
            <a:ext cx="64814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396640" y="18784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CuB binding motif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0190CE7-C1A0-6DE7-CD20-A56A4AFAB27D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7367983" y="295570"/>
            <a:ext cx="28657" cy="29165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C1D8BA-F01B-DB2F-A766-63A9FEC2164A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8371587" y="295570"/>
            <a:ext cx="25320" cy="29807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59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808FC-272D-519A-1238-7DD6AFE85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6"/>
          <a:stretch/>
        </p:blipFill>
        <p:spPr>
          <a:xfrm>
            <a:off x="7390504" y="193637"/>
            <a:ext cx="5148740" cy="5610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5E7099-6C3D-93AA-3D1F-726C05E4D73E}"/>
              </a:ext>
            </a:extLst>
          </p:cNvPr>
          <p:cNvSpPr txBox="1"/>
          <p:nvPr/>
        </p:nvSpPr>
        <p:spPr>
          <a:xfrm>
            <a:off x="4152323" y="526878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BDA3A-2C53-5A34-14AF-8342C9714944}"/>
              </a:ext>
            </a:extLst>
          </p:cNvPr>
          <p:cNvSpPr txBox="1"/>
          <p:nvPr/>
        </p:nvSpPr>
        <p:spPr>
          <a:xfrm>
            <a:off x="4147515" y="117680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20B88-EB27-F79C-619E-E6061518EE0A}"/>
              </a:ext>
            </a:extLst>
          </p:cNvPr>
          <p:cNvSpPr txBox="1"/>
          <p:nvPr/>
        </p:nvSpPr>
        <p:spPr>
          <a:xfrm>
            <a:off x="4150721" y="1550205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D8904-F17F-D616-03C6-CCC857A7C6D9}"/>
              </a:ext>
            </a:extLst>
          </p:cNvPr>
          <p:cNvSpPr txBox="1"/>
          <p:nvPr/>
        </p:nvSpPr>
        <p:spPr>
          <a:xfrm>
            <a:off x="4144309" y="1838356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87DB9-87F8-9F11-A0BC-513870E8C84C}"/>
              </a:ext>
            </a:extLst>
          </p:cNvPr>
          <p:cNvSpPr txBox="1"/>
          <p:nvPr/>
        </p:nvSpPr>
        <p:spPr>
          <a:xfrm>
            <a:off x="4150721" y="2349781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574BC-94FE-29D0-01AF-23D2A2E4C862}"/>
              </a:ext>
            </a:extLst>
          </p:cNvPr>
          <p:cNvSpPr txBox="1"/>
          <p:nvPr/>
        </p:nvSpPr>
        <p:spPr>
          <a:xfrm>
            <a:off x="4150721" y="3284686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CF087-F717-F362-F04C-BAD2A60A0031}"/>
              </a:ext>
            </a:extLst>
          </p:cNvPr>
          <p:cNvSpPr txBox="1"/>
          <p:nvPr/>
        </p:nvSpPr>
        <p:spPr>
          <a:xfrm>
            <a:off x="4148743" y="3753962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F4463-9806-EBA9-8719-6DA94F2ED2E1}"/>
              </a:ext>
            </a:extLst>
          </p:cNvPr>
          <p:cNvSpPr txBox="1"/>
          <p:nvPr/>
        </p:nvSpPr>
        <p:spPr>
          <a:xfrm>
            <a:off x="4150721" y="396977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7BED4-95A6-D093-A89A-DFCEA09F492E}"/>
              </a:ext>
            </a:extLst>
          </p:cNvPr>
          <p:cNvSpPr txBox="1"/>
          <p:nvPr/>
        </p:nvSpPr>
        <p:spPr>
          <a:xfrm>
            <a:off x="4150721" y="5565759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2BA6E-C72A-6BC7-8CB3-E5DA74C4DFDA}"/>
              </a:ext>
            </a:extLst>
          </p:cNvPr>
          <p:cNvSpPr txBox="1"/>
          <p:nvPr/>
        </p:nvSpPr>
        <p:spPr>
          <a:xfrm>
            <a:off x="4150721" y="4492355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i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A09BE7-E690-3F14-7FBB-E2A4E835E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94" t="-2397" b="-1"/>
          <a:stretch/>
        </p:blipFill>
        <p:spPr>
          <a:xfrm>
            <a:off x="2243232" y="52904"/>
            <a:ext cx="4465793" cy="628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7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8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2544799" y="4342009"/>
            <a:ext cx="2457022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617ACA-452B-18EE-0851-3727465E46E9}"/>
              </a:ext>
            </a:extLst>
          </p:cNvPr>
          <p:cNvSpPr/>
          <p:nvPr/>
        </p:nvSpPr>
        <p:spPr bwMode="auto">
          <a:xfrm>
            <a:off x="6356848" y="4336537"/>
            <a:ext cx="223224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1" y="4336537"/>
            <a:ext cx="273630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/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/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/>
          <p:nvPr/>
        </p:nvCxnSpPr>
        <p:spPr bwMode="auto">
          <a:xfrm>
            <a:off x="3777685" y="3986587"/>
            <a:ext cx="732731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/>
          <p:nvPr/>
        </p:nvCxnSpPr>
        <p:spPr bwMode="auto">
          <a:xfrm>
            <a:off x="377768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/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/>
          <p:nvPr/>
        </p:nvCxnSpPr>
        <p:spPr bwMode="auto">
          <a:xfrm flipV="1">
            <a:off x="6356848" y="2484528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/>
          <p:nvPr/>
        </p:nvCxnSpPr>
        <p:spPr bwMode="auto">
          <a:xfrm>
            <a:off x="7508976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8177C34-2199-DC02-E182-FE82FFF29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6" t="55541" r="59553" b="36170"/>
          <a:stretch/>
        </p:blipFill>
        <p:spPr>
          <a:xfrm>
            <a:off x="2055410" y="5528121"/>
            <a:ext cx="2457022" cy="7200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AAD640-1501-D8FB-AA5C-5090D7CF6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1" t="44403" r="59553" b="46480"/>
          <a:stretch/>
        </p:blipFill>
        <p:spPr>
          <a:xfrm>
            <a:off x="4315665" y="5456113"/>
            <a:ext cx="1469494" cy="7920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181175-DA27-06B5-F761-0B50CBF19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45117" r="59553" b="45765"/>
          <a:stretch/>
        </p:blipFill>
        <p:spPr>
          <a:xfrm>
            <a:off x="6174640" y="5478665"/>
            <a:ext cx="2668671" cy="7920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17C6B8-AD42-9BB9-E8FF-ACE9607A4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65367" r="59553" b="25515"/>
          <a:stretch/>
        </p:blipFill>
        <p:spPr>
          <a:xfrm>
            <a:off x="9707407" y="5445169"/>
            <a:ext cx="2668671" cy="7920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8F671-0552-96DE-F2E9-96E20A1B0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34339" r="58607" b="56543"/>
          <a:stretch/>
        </p:blipFill>
        <p:spPr>
          <a:xfrm>
            <a:off x="-455224" y="2789840"/>
            <a:ext cx="2814683" cy="7920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O</a:t>
            </a:r>
            <a:r>
              <a:rPr lang="da-DK" baseline="-25000" dirty="0">
                <a:latin typeface="+mn-lt"/>
              </a:rPr>
              <a:t>2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transportation</a:t>
            </a:r>
            <a:endParaRPr lang="da-DK" dirty="0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9E17CA-4A00-F505-50F2-A9CDE5411256}"/>
              </a:ext>
            </a:extLst>
          </p:cNvPr>
          <p:cNvSpPr txBox="1"/>
          <p:nvPr/>
        </p:nvSpPr>
        <p:spPr>
          <a:xfrm>
            <a:off x="10560286" y="4951409"/>
            <a:ext cx="134555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C-</a:t>
            </a:r>
            <a:r>
              <a:rPr lang="da-DK" dirty="0" err="1">
                <a:latin typeface="+mn-lt"/>
              </a:rPr>
              <a:t>nitrosation</a:t>
            </a:r>
            <a:endParaRPr lang="da-DK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7863D5-C134-6F7B-2092-7A6E77630A2B}"/>
              </a:ext>
            </a:extLst>
          </p:cNvPr>
          <p:cNvSpPr txBox="1"/>
          <p:nvPr/>
        </p:nvSpPr>
        <p:spPr>
          <a:xfrm>
            <a:off x="2305304" y="4956718"/>
            <a:ext cx="29360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Monooxygenase + 2 e</a:t>
            </a:r>
            <a:r>
              <a:rPr lang="da-DK" baseline="30000" dirty="0">
                <a:latin typeface="+mn-lt"/>
              </a:rPr>
              <a:t>-</a:t>
            </a:r>
            <a:r>
              <a:rPr lang="da-DK" dirty="0">
                <a:latin typeface="+mn-lt"/>
              </a:rPr>
              <a:t> oxidation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0687D0-95F6-C7E5-697E-AF89D1EFC9E3}"/>
              </a:ext>
            </a:extLst>
          </p:cNvPr>
          <p:cNvSpPr txBox="1"/>
          <p:nvPr/>
        </p:nvSpPr>
        <p:spPr>
          <a:xfrm>
            <a:off x="6900924" y="4946610"/>
            <a:ext cx="121610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2 e</a:t>
            </a:r>
            <a:r>
              <a:rPr lang="da-DK" baseline="30000" dirty="0">
                <a:latin typeface="+mn-lt"/>
              </a:rPr>
              <a:t>-</a:t>
            </a:r>
            <a:r>
              <a:rPr lang="da-DK" dirty="0">
                <a:latin typeface="+mn-lt"/>
              </a:rPr>
              <a:t> oxidation</a:t>
            </a:r>
          </a:p>
        </p:txBody>
      </p:sp>
    </p:spTree>
    <p:extLst>
      <p:ext uri="{BB962C8B-B14F-4D97-AF65-F5344CB8AC3E}">
        <p14:creationId xmlns:p14="http://schemas.microsoft.com/office/powerpoint/2010/main" val="255961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BDE0B-D3A4-2397-3A4C-E4D6509E5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7" t="8949" r="60534" b="7186"/>
          <a:stretch/>
        </p:blipFill>
        <p:spPr>
          <a:xfrm>
            <a:off x="891822" y="395111"/>
            <a:ext cx="2235200" cy="3702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132A63-C586-1735-CC8E-A4326F254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71" t="9716" r="53491" b="55127"/>
          <a:stretch/>
        </p:blipFill>
        <p:spPr>
          <a:xfrm>
            <a:off x="3222978" y="598312"/>
            <a:ext cx="281935" cy="1140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AA3FA3-E8C1-2F31-D84D-02D935838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82" t="7159" r="35843" b="6036"/>
          <a:stretch/>
        </p:blipFill>
        <p:spPr>
          <a:xfrm>
            <a:off x="4549422" y="349956"/>
            <a:ext cx="2314222" cy="3832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9066C-859A-495A-52E0-7CBAF2F88A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280" t="10206" r="36736" b="6044"/>
          <a:stretch/>
        </p:blipFill>
        <p:spPr>
          <a:xfrm>
            <a:off x="7908153" y="1672492"/>
            <a:ext cx="2408155" cy="36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4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2444D7-0D11-387A-03B0-562A5EA29F4B}"/>
              </a:ext>
            </a:extLst>
          </p:cNvPr>
          <p:cNvCxnSpPr/>
          <p:nvPr/>
        </p:nvCxnSpPr>
        <p:spPr>
          <a:xfrm>
            <a:off x="3207433" y="2129990"/>
            <a:ext cx="1068750" cy="6109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0FA962-2879-B09E-4191-59F02A96D2BC}"/>
              </a:ext>
            </a:extLst>
          </p:cNvPr>
          <p:cNvCxnSpPr/>
          <p:nvPr/>
        </p:nvCxnSpPr>
        <p:spPr>
          <a:xfrm flipV="1">
            <a:off x="3261661" y="4012545"/>
            <a:ext cx="1068750" cy="58514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281B4D3-6590-22D8-C004-F4748BA493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438960"/>
              </p:ext>
            </p:extLst>
          </p:nvPr>
        </p:nvGraphicFramePr>
        <p:xfrm>
          <a:off x="1101087" y="977177"/>
          <a:ext cx="139223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92413" imgH="1762979" progId="ChemDraw.Document.6.0">
                  <p:embed/>
                </p:oleObj>
              </mc:Choice>
              <mc:Fallback>
                <p:oleObj name="CS ChemDraw Drawing" r:id="rId2" imgW="1392413" imgH="1762979" progId="ChemDraw.Document.6.0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01087" y="977177"/>
                        <a:ext cx="139223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06D52E3-A5FD-A804-2638-0C242C4F14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813852"/>
              </p:ext>
            </p:extLst>
          </p:nvPr>
        </p:nvGraphicFramePr>
        <p:xfrm>
          <a:off x="4511030" y="2204864"/>
          <a:ext cx="195738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957822" imgH="1762979" progId="ChemDraw.Document.6.0">
                  <p:embed/>
                </p:oleObj>
              </mc:Choice>
              <mc:Fallback>
                <p:oleObj name="CS ChemDraw Drawing" r:id="rId4" imgW="1957822" imgH="1762979" progId="ChemDraw.Document.6.0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1030" y="2204864"/>
                        <a:ext cx="195738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C1489A4-F94B-C44E-FB67-6101037FD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580972"/>
              </p:ext>
            </p:extLst>
          </p:nvPr>
        </p:nvGraphicFramePr>
        <p:xfrm>
          <a:off x="1125854" y="3949622"/>
          <a:ext cx="2043113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043442" imgH="1762979" progId="ChemDraw.Document.6.0">
                  <p:embed/>
                </p:oleObj>
              </mc:Choice>
              <mc:Fallback>
                <p:oleObj name="CS ChemDraw Drawing" r:id="rId6" imgW="2043442" imgH="1762979" progId="ChemDraw.Document.6.0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25854" y="3949622"/>
                        <a:ext cx="2043113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B99BE27-51D6-0C0C-C430-780333F48A27}"/>
              </a:ext>
            </a:extLst>
          </p:cNvPr>
          <p:cNvSpPr txBox="1"/>
          <p:nvPr/>
        </p:nvSpPr>
        <p:spPr>
          <a:xfrm>
            <a:off x="3534656" y="4470240"/>
            <a:ext cx="19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Demethoxylation and hydroxylation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9020A-0603-5D38-40F0-750C45155104}"/>
              </a:ext>
            </a:extLst>
          </p:cNvPr>
          <p:cNvSpPr txBox="1"/>
          <p:nvPr/>
        </p:nvSpPr>
        <p:spPr>
          <a:xfrm>
            <a:off x="3534656" y="1913863"/>
            <a:ext cx="15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Hydroxylation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24EA9-CDB8-F260-441B-A95E508F751C}"/>
              </a:ext>
            </a:extLst>
          </p:cNvPr>
          <p:cNvSpPr txBox="1"/>
          <p:nvPr/>
        </p:nvSpPr>
        <p:spPr>
          <a:xfrm>
            <a:off x="1622010" y="5826393"/>
            <a:ext cx="10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Syrringol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B32A0-98EA-5A43-CDF4-A5BA3985FF75}"/>
              </a:ext>
            </a:extLst>
          </p:cNvPr>
          <p:cNvSpPr txBox="1"/>
          <p:nvPr/>
        </p:nvSpPr>
        <p:spPr>
          <a:xfrm>
            <a:off x="1604633" y="281266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Gauiacol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FF0CD-4BF7-6E1A-FAEF-08DDB8ACC58A}"/>
              </a:ext>
            </a:extLst>
          </p:cNvPr>
          <p:cNvSpPr txBox="1"/>
          <p:nvPr/>
        </p:nvSpPr>
        <p:spPr>
          <a:xfrm>
            <a:off x="7968343" y="5050971"/>
            <a:ext cx="258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Methoxy-ortho-diphenol</a:t>
            </a:r>
          </a:p>
        </p:txBody>
      </p:sp>
    </p:spTree>
    <p:extLst>
      <p:ext uri="{BB962C8B-B14F-4D97-AF65-F5344CB8AC3E}">
        <p14:creationId xmlns:p14="http://schemas.microsoft.com/office/powerpoint/2010/main" val="934691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11681</TotalTime>
  <Words>153</Words>
  <Application>Microsoft Macintosh PowerPoint</Application>
  <PresentationFormat>Widescreen</PresentationFormat>
  <Paragraphs>65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39</cp:revision>
  <dcterms:created xsi:type="dcterms:W3CDTF">2024-04-22T11:19:00Z</dcterms:created>
  <dcterms:modified xsi:type="dcterms:W3CDTF">2024-05-01T08:42:53Z</dcterms:modified>
</cp:coreProperties>
</file>